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2" r:id="rId5"/>
    <p:sldId id="263" r:id="rId6"/>
    <p:sldId id="265" r:id="rId7"/>
  </p:sldIdLst>
  <p:sldSz cx="12192000" cy="6858000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32725-BA6C-4650-81DA-C53921DE56A5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48A4C-9657-4B60-A2EF-0F7E348AF3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809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B121D-A987-416E-9432-D08904E272A7}" type="slidenum">
              <a:rPr lang="nl-BE" smtClean="0"/>
              <a:pPr>
                <a:defRPr/>
              </a:pPr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530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44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05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30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FV - Intro">
    <p:bg>
      <p:bgPr>
        <a:solidFill>
          <a:srgbClr val="3F43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\Desktop\Untitled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" y="0"/>
            <a:ext cx="11976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 userDrawn="1"/>
        </p:nvSpPr>
        <p:spPr>
          <a:xfrm>
            <a:off x="0" y="5595938"/>
            <a:ext cx="12192000" cy="1262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pic>
        <p:nvPicPr>
          <p:cNvPr id="6" name="Tijdelijke aanduiding voor inhoud 3" descr="Logo Topsport V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1" y="5951539"/>
            <a:ext cx="175683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667" y="5886450"/>
            <a:ext cx="1483784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517" y="6026151"/>
            <a:ext cx="276648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585" y="5857876"/>
            <a:ext cx="226483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18" y="5684839"/>
            <a:ext cx="1123949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jr\Desktop\Communication\Belgianfootballbrands\WORDPRESS\Logos\VFV\VFV informeel kleur negatief transparant\VFV_informeel_kleur_negatief_transparant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333" y="2676526"/>
            <a:ext cx="216746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2082351" y="2841293"/>
            <a:ext cx="6725308" cy="782637"/>
          </a:xfrm>
        </p:spPr>
        <p:txBody>
          <a:bodyPr/>
          <a:lstStyle>
            <a:lvl1pPr marL="0" indent="0">
              <a:buNone/>
              <a:defRPr sz="3000" b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/>
                <a:cs typeface="Edmondsans Bold"/>
              </a:defRPr>
            </a:lvl1pPr>
            <a:lvl2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2pPr>
            <a:lvl3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3pPr>
            <a:lvl4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4pPr>
            <a:lvl5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6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9244085" y="3793088"/>
            <a:ext cx="2693159" cy="914400"/>
          </a:xfrm>
          <a:prstGeom prst="rect">
            <a:avLst/>
          </a:prstGeom>
        </p:spPr>
        <p:txBody>
          <a:bodyPr/>
          <a:lstStyle>
            <a:lvl1pPr marL="285750" indent="-285750" algn="l">
              <a:buFont typeface="Arial" panose="020B0604020202020204" pitchFamily="34" charset="0"/>
              <a:buNone/>
              <a:defRPr lang="nl-NL" sz="1800" dirty="0" smtClean="0">
                <a:solidFill>
                  <a:srgbClr val="FFF200"/>
                </a:solidFill>
                <a:latin typeface="Edmondsans Regular" pitchFamily="50" charset="0"/>
                <a:cs typeface="+mn-cs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189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89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679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423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72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95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77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435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554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D377-63DC-46F9-865D-A1E3A65712AA}" type="datetimeFigureOut">
              <a:rPr lang="nl-BE" smtClean="0"/>
              <a:t>12/06/2020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457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wilfried.rombouts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13338" y="1291605"/>
            <a:ext cx="9054910" cy="794771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None/>
              <a:defRPr/>
            </a:pPr>
            <a:r>
              <a:rPr lang="fr-BE" sz="12800" b="1" dirty="0">
                <a:ea typeface="MS PGothic" pitchFamily="34" charset="-128"/>
              </a:rPr>
              <a:t>Bureau Arbitrage Antwerpen</a:t>
            </a:r>
            <a:br>
              <a:rPr lang="fr-BE" sz="3300" b="1" dirty="0">
                <a:ea typeface="MS PGothic" pitchFamily="34" charset="-128"/>
              </a:rPr>
            </a:br>
            <a:endParaRPr lang="fr-BE" sz="9600" b="1" dirty="0">
              <a:ea typeface="MS PGothic" pitchFamily="34" charset="-128"/>
            </a:endParaRPr>
          </a:p>
          <a:p>
            <a:pPr>
              <a:buFont typeface="Arial" pitchFamily="34" charset="0"/>
              <a:buNone/>
              <a:defRPr/>
            </a:pPr>
            <a:endParaRPr lang="fr-BE" sz="9600" b="1" dirty="0">
              <a:ea typeface="MS PGothic" pitchFamily="34" charset="-128"/>
            </a:endParaRPr>
          </a:p>
          <a:p>
            <a:pPr algn="ctr">
              <a:buFont typeface="Arial" pitchFamily="34" charset="0"/>
              <a:buNone/>
              <a:defRPr/>
            </a:pPr>
            <a:br>
              <a:rPr lang="fr-BE" sz="9600" b="1" dirty="0">
                <a:ea typeface="MS PGothic" pitchFamily="34" charset="-128"/>
              </a:rPr>
            </a:br>
            <a:r>
              <a:rPr lang="fr-BE" sz="9600" b="1" dirty="0" err="1">
                <a:ea typeface="MS PGothic" pitchFamily="34" charset="-128"/>
              </a:rPr>
              <a:t>Peterschap</a:t>
            </a:r>
            <a:endParaRPr lang="fr-BE" sz="9600" b="1" dirty="0">
              <a:ea typeface="MS PGothic" pitchFamily="34" charset="-128"/>
            </a:endParaRPr>
          </a:p>
          <a:p>
            <a:pPr>
              <a:buFont typeface="Arial" pitchFamily="34" charset="0"/>
              <a:buNone/>
              <a:defRPr/>
            </a:pPr>
            <a:br>
              <a:rPr lang="fr-BE" sz="2400" b="1" dirty="0">
                <a:ea typeface="MS PGothic" pitchFamily="34" charset="-128"/>
              </a:rPr>
            </a:br>
            <a:br>
              <a:rPr lang="fr-BE" sz="2400" dirty="0">
                <a:ea typeface="MS PGothic" pitchFamily="34" charset="-128"/>
              </a:rPr>
            </a:br>
            <a:endParaRPr lang="fr-BE" sz="2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40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0100" y="365126"/>
            <a:ext cx="10553701" cy="720724"/>
          </a:xfrm>
        </p:spPr>
        <p:txBody>
          <a:bodyPr>
            <a:normAutofit/>
          </a:bodyPr>
          <a:lstStyle/>
          <a:p>
            <a:r>
              <a:rPr lang="nl-BE" sz="4000" dirty="0">
                <a:latin typeface="Comic Sans MS" panose="030F0702030302020204" pitchFamily="66" charset="0"/>
              </a:rPr>
              <a:t> Peterschap - stappenplan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sz="3000" dirty="0">
                <a:latin typeface="Calibri" panose="020F0502020204030204" pitchFamily="34" charset="0"/>
                <a:cs typeface="Calibri" panose="020F0502020204030204" pitchFamily="34" charset="0"/>
              </a:rPr>
              <a:t>Eerste drie wedstrijden met dezelfde opleider</a:t>
            </a:r>
            <a:br>
              <a:rPr lang="nl-BE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- 1x wedstrijd leiden</a:t>
            </a:r>
            <a:b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- 2x observeren samen met opleider</a:t>
            </a:r>
            <a:b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nl-BE" sz="3000" dirty="0">
                <a:latin typeface="Calibri" panose="020F0502020204030204" pitchFamily="34" charset="0"/>
                <a:cs typeface="Calibri" panose="020F0502020204030204" pitchFamily="34" charset="0"/>
              </a:rPr>
              <a:t>Daarna 3 wedstrijden met (bij voorkeur) dezelfde peter</a:t>
            </a:r>
            <a:br>
              <a:rPr lang="nl-BE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- lijst goedgekeurd door Bureau Arbitrage Antwerpen</a:t>
            </a:r>
            <a:b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- specifiek verslag</a:t>
            </a:r>
            <a:b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- Handleiding peterschap</a:t>
            </a:r>
            <a:b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Enkele weken wedstrijden alvorens einde v/d stage</a:t>
            </a:r>
          </a:p>
          <a:p>
            <a:pPr>
              <a:defRPr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Einde stage: Begeleiding door opleider en evt. toekennen categorie</a:t>
            </a:r>
          </a:p>
        </p:txBody>
      </p:sp>
    </p:spTree>
    <p:extLst>
      <p:ext uri="{BB962C8B-B14F-4D97-AF65-F5344CB8AC3E}">
        <p14:creationId xmlns:p14="http://schemas.microsoft.com/office/powerpoint/2010/main" val="244418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150" y="365125"/>
            <a:ext cx="10534650" cy="815975"/>
          </a:xfrm>
        </p:spPr>
        <p:txBody>
          <a:bodyPr>
            <a:normAutofit/>
          </a:bodyPr>
          <a:lstStyle/>
          <a:p>
            <a:r>
              <a:rPr lang="nl-BE" sz="4000" dirty="0">
                <a:latin typeface="Comic Sans MS" panose="030F0702030302020204" pitchFamily="66" charset="0"/>
              </a:rPr>
              <a:t> Peterschap - praktische</a:t>
            </a:r>
            <a:r>
              <a:rPr lang="nl-BE" sz="4000" dirty="0"/>
              <a:t> </a:t>
            </a:r>
            <a:r>
              <a:rPr lang="nl-BE" sz="4000" dirty="0">
                <a:latin typeface="Comic Sans MS" panose="030F0702030302020204" pitchFamily="66" charset="0"/>
              </a:rPr>
              <a:t>tips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52282"/>
            <a:ext cx="10701270" cy="5228822"/>
          </a:xfrm>
        </p:spPr>
        <p:txBody>
          <a:bodyPr/>
          <a:lstStyle/>
          <a:p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Voor de wedstrijd: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-telefonisch contact opnemen met de kandidaat-SR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-samenkomen op een afgesproken uur op de club.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-SR voert zelf de taken uit: keuring, wedstrijdblad, identiteitskaarten, schoenen </a:t>
            </a:r>
            <a:b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-&gt; Peter kijkt toe, enkel tussenkomst bij tekortkomingen</a:t>
            </a:r>
          </a:p>
          <a:p>
            <a:pPr marL="457200" lvl="1" indent="0">
              <a:buNone/>
            </a:pPr>
            <a:endParaRPr lang="nl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Tijdens de wedstrijd: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-niet alleen de negatieve punten/werkpunten maar ook de POSITIEVE PUNTEN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-wedstrijdverloop bijhouden (doelpunten, waarschuwingen en uitsluitingen)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-tijdens de </a:t>
            </a:r>
            <a:r>
              <a:rPr lang="nl-BE" dirty="0" err="1">
                <a:latin typeface="Calibri" panose="020F0502020204030204" pitchFamily="34" charset="0"/>
                <a:cs typeface="Calibri" panose="020F0502020204030204" pitchFamily="34" charset="0"/>
              </a:rPr>
              <a:t>quarters</a:t>
            </a: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 1 specifiek aandachtspunt meegeven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-tijdens de rust in de kleedkamer eventuele vragen beantwoorden</a:t>
            </a:r>
          </a:p>
          <a:p>
            <a:pPr marL="0" indent="0">
              <a:buNone/>
            </a:pPr>
            <a:endParaRPr lang="nl-B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nl-BE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0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nl-BE" sz="4000" dirty="0">
                <a:latin typeface="Comic Sans MS" panose="030F0702030302020204" pitchFamily="66" charset="0"/>
              </a:rPr>
              <a:t> Peterschap - praktische tips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8675" y="1377145"/>
            <a:ext cx="10515600" cy="4351338"/>
          </a:xfrm>
        </p:spPr>
        <p:txBody>
          <a:bodyPr/>
          <a:lstStyle/>
          <a:p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Na de wedstrijd: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-de SR vult het wedstrijdblad aan; de peter stuurt bij waar nodig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-geef de SR tijd om zich te wassen en aan te kleden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-vraag de SR een korte analyse van zijn prestatie te maken. 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-neem de tijd voor het geven van feedback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-zowel positieve als werkpunten vermelden</a:t>
            </a:r>
          </a:p>
          <a:p>
            <a:pPr marL="457200" lvl="1" indent="0">
              <a:buNone/>
            </a:pP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-3 en niet meer dan 3 verbeterpunten naar de volgende wedstrijd</a:t>
            </a:r>
          </a:p>
        </p:txBody>
      </p:sp>
    </p:spTree>
    <p:extLst>
      <p:ext uri="{BB962C8B-B14F-4D97-AF65-F5344CB8AC3E}">
        <p14:creationId xmlns:p14="http://schemas.microsoft.com/office/powerpoint/2010/main" val="117880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8675" y="365126"/>
            <a:ext cx="10525125" cy="730250"/>
          </a:xfrm>
        </p:spPr>
        <p:txBody>
          <a:bodyPr>
            <a:normAutofit/>
          </a:bodyPr>
          <a:lstStyle/>
          <a:p>
            <a:r>
              <a:rPr lang="nl-BE" sz="4000" dirty="0">
                <a:latin typeface="Comic Sans MS" panose="030F0702030302020204" pitchFamily="66" charset="0"/>
              </a:rPr>
              <a:t> Peterschap – het verslag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8675" y="1454150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/>
              <a:t>Gegevens kandidaat-scheidsrechter (GSM </a:t>
            </a:r>
            <a:r>
              <a:rPr lang="nl-BE" dirty="0" err="1"/>
              <a:t>nr</a:t>
            </a:r>
            <a:r>
              <a:rPr lang="nl-BE" dirty="0"/>
              <a:t>, adres)</a:t>
            </a:r>
          </a:p>
          <a:p>
            <a:r>
              <a:rPr lang="nl-BE" dirty="0"/>
              <a:t>Begeleiding door de opleiders</a:t>
            </a:r>
          </a:p>
          <a:p>
            <a:pPr marL="457200" lvl="1" indent="0">
              <a:buNone/>
            </a:pPr>
            <a:r>
              <a:rPr lang="nl-NL" dirty="0"/>
              <a:t>-De opleider gebruikt bij deze begeleiding het specifieke peterschapsverslag en   maakt dit binnen 72 uur over aan </a:t>
            </a:r>
            <a:r>
              <a:rPr lang="nl-NL" b="1" u="sng" dirty="0">
                <a:hlinkClick r:id="rId2"/>
              </a:rPr>
              <a:t>wilfried.rombouts@gmail.com</a:t>
            </a:r>
            <a:r>
              <a:rPr lang="nl-NL" dirty="0"/>
              <a:t>. Deze  rapporten zullen vervolgens op een gestructureerde wijze via </a:t>
            </a:r>
            <a:r>
              <a:rPr lang="nl-NL" dirty="0" err="1"/>
              <a:t>dropbox</a:t>
            </a:r>
            <a:r>
              <a:rPr lang="nl-NL" dirty="0"/>
              <a:t> ter beschikking gesteld worden van de verantwoordelijke opleiders en de voorzitters van de vriendenkringen.</a:t>
            </a:r>
          </a:p>
          <a:p>
            <a:pPr marL="457200" lvl="1" indent="0">
              <a:buNone/>
            </a:pPr>
            <a:r>
              <a:rPr lang="nl-BE" dirty="0"/>
              <a:t> -verslag als volgt benoemen: </a:t>
            </a:r>
          </a:p>
          <a:p>
            <a:pPr marL="457200" lvl="1" indent="0">
              <a:buNone/>
            </a:pPr>
            <a:r>
              <a:rPr lang="nl-BE" dirty="0"/>
              <a:t>ACHTERNAAM (kandidaat SR)-DATUM-ACHTERNAAM (opleider)</a:t>
            </a:r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910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omic Sans MS" panose="030F0702030302020204" pitchFamily="66" charset="0"/>
              </a:rPr>
              <a:t>Peterschap – het verslag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Begeleiding door peter</a:t>
            </a:r>
          </a:p>
          <a:p>
            <a:pPr marL="457200" lvl="1" indent="0">
              <a:buNone/>
            </a:pPr>
            <a:r>
              <a:rPr lang="nl-BE" dirty="0"/>
              <a:t>-peter verstuurt verslag naar kandidaat-SR en naar voorzitter VK ten laatste dinsdagavond</a:t>
            </a:r>
          </a:p>
          <a:p>
            <a:pPr marL="457200" lvl="1" indent="0">
              <a:buNone/>
            </a:pPr>
            <a:r>
              <a:rPr lang="nl-BE" dirty="0"/>
              <a:t>-voorzitter VK plaatst het verslag in map verslagen op </a:t>
            </a:r>
            <a:r>
              <a:rPr lang="nl-BE" dirty="0" err="1"/>
              <a:t>dropbox</a:t>
            </a:r>
            <a:r>
              <a:rPr lang="nl-BE" dirty="0"/>
              <a:t>. Deze kunnen dan geraadpleegd worden door verantwoordelijke opleider en het BAA</a:t>
            </a:r>
          </a:p>
          <a:p>
            <a:pPr marL="457200" lvl="1" indent="0">
              <a:buNone/>
            </a:pPr>
            <a:r>
              <a:rPr lang="nl-BE" dirty="0"/>
              <a:t>-verslag als volgt benoemen: </a:t>
            </a:r>
          </a:p>
          <a:p>
            <a:pPr marL="457200" lvl="1" indent="0">
              <a:buNone/>
            </a:pPr>
            <a:r>
              <a:rPr lang="nl-BE" dirty="0"/>
              <a:t>ACHTERNAAM (kandidaat SR)-DATUM-ACHTERNAAM (peter)</a:t>
            </a:r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979483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Breedbeeld</PresentationFormat>
  <Paragraphs>41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Edmondsans Bold</vt:lpstr>
      <vt:lpstr>Edmondsans Regular</vt:lpstr>
      <vt:lpstr>Kantoorthema</vt:lpstr>
      <vt:lpstr>PowerPoint-presentatie</vt:lpstr>
      <vt:lpstr> Peterschap - stappenplan</vt:lpstr>
      <vt:lpstr> Peterschap - praktische tips</vt:lpstr>
      <vt:lpstr> Peterschap - praktische tips</vt:lpstr>
      <vt:lpstr> Peterschap – het verslag</vt:lpstr>
      <vt:lpstr>Peterschap – het verslag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Wilfried Rombouts</dc:creator>
  <cp:lastModifiedBy>Greet Bogaerts | Tutum</cp:lastModifiedBy>
  <cp:revision>53</cp:revision>
  <cp:lastPrinted>2016-09-21T09:30:32Z</cp:lastPrinted>
  <dcterms:created xsi:type="dcterms:W3CDTF">2016-09-11T15:20:25Z</dcterms:created>
  <dcterms:modified xsi:type="dcterms:W3CDTF">2020-06-12T11:20:08Z</dcterms:modified>
</cp:coreProperties>
</file>